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69" r:id="rId3"/>
    <p:sldId id="278" r:id="rId4"/>
    <p:sldId id="270" r:id="rId5"/>
    <p:sldId id="257" r:id="rId6"/>
    <p:sldId id="259" r:id="rId7"/>
    <p:sldId id="262" r:id="rId8"/>
    <p:sldId id="264" r:id="rId9"/>
    <p:sldId id="258" r:id="rId10"/>
    <p:sldId id="267" r:id="rId11"/>
    <p:sldId id="260" r:id="rId12"/>
    <p:sldId id="271" r:id="rId13"/>
    <p:sldId id="280" r:id="rId14"/>
    <p:sldId id="272" r:id="rId15"/>
    <p:sldId id="294" r:id="rId16"/>
    <p:sldId id="273" r:id="rId17"/>
    <p:sldId id="274" r:id="rId18"/>
    <p:sldId id="275" r:id="rId19"/>
    <p:sldId id="276" r:id="rId20"/>
    <p:sldId id="281" r:id="rId21"/>
    <p:sldId id="282" r:id="rId22"/>
    <p:sldId id="283" r:id="rId23"/>
    <p:sldId id="277" r:id="rId24"/>
    <p:sldId id="265" r:id="rId25"/>
    <p:sldId id="27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ABF2DC-CD93-44AC-895F-37C657B0D576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AA486-A44D-4BBB-BFF1-41F78EFFF8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Песочная терапия не требует от ребенка каких-то особых умений, как в случаях рисования или рассказывания историй.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AA486-A44D-4BBB-BFF1-41F78EFFF849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C518E24-29D7-4651-8553-BA8AF3AC124B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0649809-1437-49E5-913A-7CA64E82D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8E24-29D7-4651-8553-BA8AF3AC124B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49809-1437-49E5-913A-7CA64E82D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8E24-29D7-4651-8553-BA8AF3AC124B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49809-1437-49E5-913A-7CA64E82D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C518E24-29D7-4651-8553-BA8AF3AC124B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0649809-1437-49E5-913A-7CA64E82D3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C518E24-29D7-4651-8553-BA8AF3AC124B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0649809-1437-49E5-913A-7CA64E82D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8E24-29D7-4651-8553-BA8AF3AC124B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49809-1437-49E5-913A-7CA64E82D3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8E24-29D7-4651-8553-BA8AF3AC124B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49809-1437-49E5-913A-7CA64E82D3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C518E24-29D7-4651-8553-BA8AF3AC124B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649809-1437-49E5-913A-7CA64E82D3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8E24-29D7-4651-8553-BA8AF3AC124B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49809-1437-49E5-913A-7CA64E82D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C518E24-29D7-4651-8553-BA8AF3AC124B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0649809-1437-49E5-913A-7CA64E82D3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C518E24-29D7-4651-8553-BA8AF3AC124B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649809-1437-49E5-913A-7CA64E82D3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C518E24-29D7-4651-8553-BA8AF3AC124B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0649809-1437-49E5-913A-7CA64E82D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0"/>
            <a:ext cx="7572396" cy="664371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</a:rPr>
              <a:t>Формы и методы реабилитационной работы с </a:t>
            </a:r>
            <a:r>
              <a:rPr lang="ru-RU" sz="4800" dirty="0" err="1" smtClean="0">
                <a:solidFill>
                  <a:srgbClr val="C00000"/>
                </a:solidFill>
              </a:rPr>
              <a:t>н</a:t>
            </a:r>
            <a:r>
              <a:rPr lang="ru-RU" sz="4800" dirty="0" smtClean="0">
                <a:solidFill>
                  <a:srgbClr val="C00000"/>
                </a:solidFill>
              </a:rPr>
              <a:t>/летними,</a:t>
            </a:r>
            <a:br>
              <a:rPr lang="ru-RU" sz="4800" dirty="0" smtClean="0">
                <a:solidFill>
                  <a:srgbClr val="C00000"/>
                </a:solidFill>
              </a:rPr>
            </a:br>
            <a:r>
              <a:rPr lang="ru-RU" sz="4800" dirty="0" smtClean="0">
                <a:solidFill>
                  <a:srgbClr val="C00000"/>
                </a:solidFill>
              </a:rPr>
              <a:t>подвергшимися жестокому обращению и насилию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857760"/>
            <a:ext cx="2714644" cy="1817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14290"/>
            <a:ext cx="2143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142852"/>
            <a:ext cx="2133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7256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Методика «Коробочка, или сумка чувств»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7972452" cy="5259530"/>
          </a:xfrm>
        </p:spPr>
        <p:txBody>
          <a:bodyPr/>
          <a:lstStyle/>
          <a:p>
            <a:r>
              <a:rPr lang="ru-RU" dirty="0" smtClean="0"/>
              <a:t>Ребенок как бы собирает свои чувства, эмоции и переживания в специальную коробочку.</a:t>
            </a:r>
          </a:p>
          <a:p>
            <a:endParaRPr lang="ru-RU" dirty="0" smtClean="0"/>
          </a:p>
          <a:p>
            <a:r>
              <a:rPr lang="ru-RU" dirty="0" smtClean="0"/>
              <a:t>Внутри – тайные чувства,</a:t>
            </a:r>
          </a:p>
          <a:p>
            <a:pPr>
              <a:buNone/>
            </a:pPr>
            <a:r>
              <a:rPr lang="ru-RU" dirty="0" smtClean="0"/>
              <a:t>    снаружи – то, о чем может  и хочет говорить.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4143380"/>
            <a:ext cx="230029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4143380"/>
            <a:ext cx="1785950" cy="2092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358246" cy="58259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Арттерапевтические технологии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928670"/>
            <a:ext cx="8572560" cy="5715040"/>
          </a:xfrm>
        </p:spPr>
        <p:txBody>
          <a:bodyPr>
            <a:normAutofit lnSpcReduction="10000"/>
          </a:bodyPr>
          <a:lstStyle/>
          <a:p>
            <a:pPr hangingPunct="0">
              <a:buNone/>
            </a:pPr>
            <a:r>
              <a:rPr lang="ru-RU" dirty="0" smtClean="0"/>
              <a:t> основаны на использовании различных </a:t>
            </a:r>
            <a:r>
              <a:rPr lang="ru-RU" u="sng" dirty="0" smtClean="0"/>
              <a:t>изобразительных средств</a:t>
            </a:r>
            <a:r>
              <a:rPr lang="ru-RU" dirty="0" smtClean="0"/>
              <a:t>:</a:t>
            </a:r>
          </a:p>
          <a:p>
            <a:pPr hangingPunct="0">
              <a:buFont typeface="Wingdings" pitchFamily="2" charset="2"/>
              <a:buChar char="ü"/>
            </a:pPr>
            <a:r>
              <a:rPr lang="ru-RU" dirty="0" smtClean="0"/>
              <a:t>живопись и рисунок,</a:t>
            </a:r>
          </a:p>
          <a:p>
            <a:pPr hangingPunct="0">
              <a:buFont typeface="Wingdings" pitchFamily="2" charset="2"/>
              <a:buChar char="ü"/>
            </a:pPr>
            <a:r>
              <a:rPr lang="ru-RU" dirty="0" smtClean="0"/>
              <a:t>музыкотерапия,</a:t>
            </a:r>
          </a:p>
          <a:p>
            <a:pPr hangingPunct="0">
              <a:buFont typeface="Wingdings" pitchFamily="2" charset="2"/>
              <a:buChar char="ü"/>
            </a:pPr>
            <a:r>
              <a:rPr lang="ru-RU" dirty="0" smtClean="0"/>
              <a:t>лепка,</a:t>
            </a:r>
          </a:p>
          <a:p>
            <a:pPr hangingPunct="0">
              <a:buFont typeface="Wingdings" pitchFamily="2" charset="2"/>
              <a:buChar char="ü"/>
            </a:pPr>
            <a:r>
              <a:rPr lang="ru-RU" dirty="0" smtClean="0"/>
              <a:t>создание коллажей,</a:t>
            </a:r>
          </a:p>
          <a:p>
            <a:pPr hangingPunct="0">
              <a:buFont typeface="Wingdings" pitchFamily="2" charset="2"/>
              <a:buChar char="ü"/>
            </a:pPr>
            <a:r>
              <a:rPr lang="ru-RU" dirty="0" err="1" smtClean="0"/>
              <a:t>театротерапия</a:t>
            </a:r>
            <a:r>
              <a:rPr lang="ru-RU" dirty="0" smtClean="0"/>
              <a:t>,</a:t>
            </a:r>
          </a:p>
          <a:p>
            <a:pPr hangingPunct="0">
              <a:buFont typeface="Wingdings" pitchFamily="2" charset="2"/>
              <a:buChar char="ü"/>
            </a:pPr>
            <a:r>
              <a:rPr lang="ru-RU" dirty="0" smtClean="0"/>
              <a:t>работа с фотографиями и др.виды  изобразительной и художественной деятельности.</a:t>
            </a:r>
          </a:p>
          <a:p>
            <a:pPr hangingPunct="0"/>
            <a:r>
              <a:rPr lang="ru-RU" i="1" dirty="0" smtClean="0"/>
              <a:t>Созерцая и творя, ребенок  </a:t>
            </a:r>
            <a:r>
              <a:rPr lang="ru-RU" b="1" i="1" dirty="0" smtClean="0"/>
              <a:t>ненавязчиво</a:t>
            </a:r>
            <a:r>
              <a:rPr lang="ru-RU" i="1" dirty="0" smtClean="0"/>
              <a:t> погружается в приятные и увлекательные переживания, тем самым высвобождается негативная энергия разрушительных эмоций, снижается уровень стресса, депрессивных состояний.</a:t>
            </a:r>
          </a:p>
          <a:p>
            <a:pPr hangingPunct="0"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358246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Метод «Проективный рисунок»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928670"/>
            <a:ext cx="8643998" cy="571504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Специалист ставит перед ребенком определенную творческую задачу (создать рисунок).</a:t>
            </a:r>
          </a:p>
          <a:p>
            <a:pPr>
              <a:buNone/>
            </a:pPr>
            <a:r>
              <a:rPr lang="ru-RU" b="1" u="sng" dirty="0" smtClean="0"/>
              <a:t>Директивная форма задачи- </a:t>
            </a:r>
            <a:r>
              <a:rPr lang="ru-RU" dirty="0" smtClean="0"/>
              <a:t>прямая постановка задачи в выборе темы, форм и средств выражения.</a:t>
            </a:r>
          </a:p>
          <a:p>
            <a:pPr>
              <a:buNone/>
            </a:pPr>
            <a:r>
              <a:rPr lang="ru-RU" b="1" u="sng" dirty="0" err="1" smtClean="0"/>
              <a:t>Недирективная</a:t>
            </a:r>
            <a:r>
              <a:rPr lang="ru-RU" b="1" u="sng" dirty="0" smtClean="0"/>
              <a:t> форма </a:t>
            </a:r>
            <a:r>
              <a:rPr lang="ru-RU" dirty="0" smtClean="0"/>
              <a:t>– самостоятельный выбор ребенком темы рисования и художественных материалов, одновременно специалист оказывает эмоциональную поддержку 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000108"/>
            <a:ext cx="2143140" cy="1498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71546"/>
            <a:ext cx="2143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214290"/>
            <a:ext cx="8572560" cy="6259662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Техники проективного рисунка: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Рис. На свободную тему,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Рис. На заданную тему,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Игра в рисование историй.</a:t>
            </a:r>
          </a:p>
          <a:p>
            <a:pPr>
              <a:buNone/>
            </a:pPr>
            <a:r>
              <a:rPr lang="ru-RU" dirty="0" smtClean="0"/>
              <a:t>Например, рисуем «Доброе и злое», «Веселое и грустное», «Вчера и сегодня», «Какого я цвета», «Победи своего дракона», «Дружба и борьба», «Нарисуй плохую историю» и т.п.</a:t>
            </a:r>
          </a:p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00438"/>
            <a:ext cx="3929090" cy="284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286124"/>
            <a:ext cx="400052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86808" cy="5000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Музыкотерапия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642918"/>
            <a:ext cx="8501122" cy="5831034"/>
          </a:xfrm>
        </p:spPr>
        <p:txBody>
          <a:bodyPr/>
          <a:lstStyle/>
          <a:p>
            <a:r>
              <a:rPr lang="ru-RU" dirty="0" smtClean="0"/>
              <a:t>Музыка является средством снижения и устранения эмоционального напряжения, она оказывает </a:t>
            </a:r>
            <a:r>
              <a:rPr lang="ru-RU" dirty="0" err="1" smtClean="0"/>
              <a:t>антистрессовое</a:t>
            </a:r>
            <a:r>
              <a:rPr lang="ru-RU" dirty="0" smtClean="0"/>
              <a:t> действие, улучшает психическое и соматическое состояние ребенка.</a:t>
            </a:r>
          </a:p>
          <a:p>
            <a:pPr>
              <a:buNone/>
            </a:pPr>
            <a:r>
              <a:rPr lang="ru-RU" b="1" dirty="0" smtClean="0"/>
              <a:t>Включает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 smtClean="0"/>
              <a:t>-двигательные упражнения и танцы;</a:t>
            </a:r>
          </a:p>
          <a:p>
            <a:pPr>
              <a:buNone/>
            </a:pPr>
            <a:r>
              <a:rPr lang="ru-RU" dirty="0" smtClean="0"/>
              <a:t>-ритмические упражнения,</a:t>
            </a:r>
          </a:p>
          <a:p>
            <a:pPr>
              <a:buNone/>
            </a:pPr>
            <a:r>
              <a:rPr lang="ru-RU" dirty="0" smtClean="0"/>
              <a:t>-дыхательные упражнения,</a:t>
            </a:r>
          </a:p>
          <a:p>
            <a:pPr>
              <a:buNone/>
            </a:pPr>
            <a:r>
              <a:rPr lang="ru-RU" dirty="0" smtClean="0"/>
              <a:t>-музыкально - психологический массаж.</a:t>
            </a:r>
          </a:p>
          <a:p>
            <a:pPr>
              <a:buNone/>
            </a:pPr>
            <a:r>
              <a:rPr lang="ru-RU" dirty="0" smtClean="0"/>
              <a:t>Для проведения музыкотерапии можно использовать классическую музыку, имитацию голосов природы, релаксационные мелодии.</a:t>
            </a: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2071678"/>
            <a:ext cx="1604965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357166"/>
            <a:ext cx="8286808" cy="621510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Принцип </a:t>
            </a:r>
            <a:r>
              <a:rPr lang="ru-RU" dirty="0" smtClean="0"/>
              <a:t>использования музыки для </a:t>
            </a:r>
            <a:r>
              <a:rPr lang="ru-RU" dirty="0" smtClean="0">
                <a:solidFill>
                  <a:srgbClr val="C00000"/>
                </a:solidFill>
              </a:rPr>
              <a:t>эмоциональной разрядки</a:t>
            </a:r>
            <a:r>
              <a:rPr lang="ru-RU" dirty="0" smtClean="0"/>
              <a:t>: музыка должна </a:t>
            </a:r>
            <a:r>
              <a:rPr lang="ru-RU" u="sng" dirty="0" smtClean="0"/>
              <a:t>соответствовать эмоциональному состоянию слушателя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 например,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при </a:t>
            </a:r>
            <a:r>
              <a:rPr lang="ru-RU" u="sng" dirty="0" smtClean="0"/>
              <a:t>депрессии</a:t>
            </a:r>
            <a:r>
              <a:rPr lang="ru-RU" dirty="0" smtClean="0"/>
              <a:t> показана </a:t>
            </a:r>
            <a:r>
              <a:rPr lang="ru-RU" dirty="0" smtClean="0">
                <a:solidFill>
                  <a:srgbClr val="C00000"/>
                </a:solidFill>
              </a:rPr>
              <a:t>грустная</a:t>
            </a:r>
            <a:r>
              <a:rPr lang="ru-RU" dirty="0" smtClean="0"/>
              <a:t>, </a:t>
            </a:r>
          </a:p>
          <a:p>
            <a:pPr>
              <a:buNone/>
            </a:pPr>
            <a:r>
              <a:rPr lang="ru-RU" dirty="0" smtClean="0"/>
              <a:t>   скорбная музыка,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при </a:t>
            </a:r>
            <a:r>
              <a:rPr lang="ru-RU" u="sng" dirty="0" smtClean="0"/>
              <a:t>возбуждении</a:t>
            </a:r>
            <a:r>
              <a:rPr lang="ru-RU" dirty="0" smtClean="0"/>
              <a:t> – громкая и быстрая,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при </a:t>
            </a:r>
            <a:r>
              <a:rPr lang="ru-RU" u="sng" dirty="0" smtClean="0"/>
              <a:t>тревоге</a:t>
            </a:r>
            <a:r>
              <a:rPr lang="ru-RU" dirty="0" smtClean="0"/>
              <a:t> – тихая, спокойная, мелодичная. </a:t>
            </a:r>
            <a:r>
              <a:rPr lang="ru-RU" i="1" dirty="0" smtClean="0"/>
              <a:t>Использование веселой музыки для снятия печали и тревоги может иметь обратный эффект, т.е. повышать тревогу и раздражительность.</a:t>
            </a:r>
            <a:r>
              <a:rPr lang="ru-RU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Для того чтобы выйти из того или иного эмоционального состояния, необходимо сначала слушать мелодии, соответствующие этому настроению, затем постепенно сменить характер музыки в соответствии с желательной переменой в настроении.</a:t>
            </a:r>
            <a:endParaRPr lang="ru-RU" dirty="0"/>
          </a:p>
        </p:txBody>
      </p:sp>
      <p:pic>
        <p:nvPicPr>
          <p:cNvPr id="4" name="Содержимое 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1142984"/>
            <a:ext cx="135732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</a:rPr>
              <a:t>Театротерапия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928670"/>
            <a:ext cx="8572560" cy="5643602"/>
          </a:xfrm>
        </p:spPr>
        <p:txBody>
          <a:bodyPr>
            <a:normAutofit/>
          </a:bodyPr>
          <a:lstStyle/>
          <a:p>
            <a:r>
              <a:rPr lang="ru-RU" b="1" dirty="0" smtClean="0"/>
              <a:t>Пассивная форма </a:t>
            </a:r>
            <a:r>
              <a:rPr lang="ru-RU" dirty="0" smtClean="0"/>
              <a:t>– просмотр спектаклей, сценок, постановок;</a:t>
            </a:r>
          </a:p>
          <a:p>
            <a:r>
              <a:rPr lang="ru-RU" b="1" dirty="0" smtClean="0"/>
              <a:t>Активная</a:t>
            </a:r>
            <a:r>
              <a:rPr lang="ru-RU" dirty="0" smtClean="0"/>
              <a:t>  - вовлечение детей в конкретные театральные действия.</a:t>
            </a:r>
          </a:p>
          <a:p>
            <a:pPr>
              <a:buNone/>
            </a:pPr>
            <a:r>
              <a:rPr lang="ru-RU" dirty="0" smtClean="0"/>
              <a:t> - «Кукольный театр»,</a:t>
            </a:r>
          </a:p>
          <a:p>
            <a:pPr>
              <a:buNone/>
            </a:pPr>
            <a:r>
              <a:rPr lang="ru-RU" dirty="0" smtClean="0"/>
              <a:t> - Метод «</a:t>
            </a:r>
            <a:r>
              <a:rPr lang="ru-RU" dirty="0" err="1" smtClean="0"/>
              <a:t>Психодрама</a:t>
            </a:r>
            <a:r>
              <a:rPr lang="ru-RU" dirty="0" smtClean="0"/>
              <a:t>» (Я.Л.Морено).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Суть метода</a:t>
            </a:r>
            <a:r>
              <a:rPr lang="ru-RU" dirty="0" smtClean="0"/>
              <a:t>: дети сочиняют и разыгрывают сценическое действие, где действующие лица играют определенные роли. Это могут быть звери, птицы, сказочные персонажи, фантазийные герои. Дети распределяют между собой роли и в проективной форме проигрывают смоделированные, проблемные жизненные ситуации.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2285992"/>
            <a:ext cx="2343151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501122" cy="58259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Игровые технологии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500042"/>
            <a:ext cx="8929718" cy="6357958"/>
          </a:xfrm>
        </p:spPr>
        <p:txBody>
          <a:bodyPr/>
          <a:lstStyle/>
          <a:p>
            <a:r>
              <a:rPr lang="ru-RU" b="1" dirty="0" smtClean="0"/>
              <a:t>Игровой терапией </a:t>
            </a:r>
            <a:r>
              <a:rPr lang="ru-RU" dirty="0" smtClean="0"/>
              <a:t>называют метод лечения или коррекции эмоциональных и поведенческих расстройств у детей, в основу которого положен свойственный ребенку способ взаимодействия с окружающим миром – </a:t>
            </a:r>
            <a:r>
              <a:rPr lang="ru-RU" b="1" dirty="0" smtClean="0"/>
              <a:t>игра.</a:t>
            </a:r>
          </a:p>
          <a:p>
            <a:pPr>
              <a:buNone/>
            </a:pPr>
            <a:r>
              <a:rPr lang="ru-RU" b="1" dirty="0" smtClean="0"/>
              <a:t> Основные задачи </a:t>
            </a:r>
            <a:r>
              <a:rPr lang="ru-RU" b="1" dirty="0" err="1" smtClean="0"/>
              <a:t>игротерапии</a:t>
            </a:r>
            <a:r>
              <a:rPr lang="ru-RU" b="1" dirty="0" smtClean="0"/>
              <a:t>: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Облегчение психологического страдания ребенка,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Укрепление собственного  «Я» ребенка, развитие чувства </a:t>
            </a:r>
            <a:r>
              <a:rPr lang="ru-RU" dirty="0" err="1" smtClean="0"/>
              <a:t>самоценности</a:t>
            </a:r>
            <a:r>
              <a:rPr lang="ru-RU" dirty="0" smtClean="0"/>
              <a:t>,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Восстановление доверия к взрослым и сверстникам,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Коррекция и профилактика поведенческих отклонений.</a:t>
            </a:r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143512"/>
            <a:ext cx="2571768" cy="1498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5143512"/>
            <a:ext cx="2152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358246" cy="65403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Оснащение игровой комнаты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000108"/>
            <a:ext cx="8358246" cy="5643602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Реалистические </a:t>
            </a:r>
            <a:r>
              <a:rPr lang="ru-RU" dirty="0" smtClean="0"/>
              <a:t>игрушки: кукольная семья, кукольный дом, и мебель, машины, касса, телефон, деревья, железная дорога, животные и т.п.</a:t>
            </a:r>
          </a:p>
          <a:p>
            <a:pPr>
              <a:buNone/>
            </a:pPr>
            <a:r>
              <a:rPr lang="ru-RU" b="1" dirty="0" smtClean="0"/>
              <a:t>Игрушки и материалы</a:t>
            </a:r>
            <a:r>
              <a:rPr lang="ru-RU" dirty="0" smtClean="0"/>
              <a:t>, </a:t>
            </a:r>
            <a:r>
              <a:rPr lang="ru-RU" b="1" dirty="0" smtClean="0"/>
              <a:t>помогающие отреагировать негативные чувства</a:t>
            </a:r>
            <a:r>
              <a:rPr lang="ru-RU" dirty="0" smtClean="0"/>
              <a:t>: солдатики, оружие, хищники, различные мягкие валики и подушки, по которым ребенок может колотить, кубики, проволочные игрушки и пр.</a:t>
            </a:r>
          </a:p>
          <a:p>
            <a:pPr>
              <a:buNone/>
            </a:pPr>
            <a:r>
              <a:rPr lang="ru-RU" b="1" dirty="0" smtClean="0"/>
              <a:t>Игрушки и материалы, способствующие творческому самовыражению и снятию эмоционального напряжения</a:t>
            </a:r>
            <a:r>
              <a:rPr lang="ru-RU" dirty="0" smtClean="0"/>
              <a:t>: конструкторы и </a:t>
            </a:r>
            <a:r>
              <a:rPr lang="ru-RU" dirty="0" err="1" smtClean="0"/>
              <a:t>мозайки</a:t>
            </a:r>
            <a:r>
              <a:rPr lang="ru-RU" dirty="0" smtClean="0"/>
              <a:t>, глина, краски и кисти, бумага, ножницы, клей, песок, вода, ткани, маски, и т.д.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285728"/>
            <a:ext cx="8501122" cy="61882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Сюжетно-ролевая игра </a:t>
            </a:r>
            <a:r>
              <a:rPr lang="ru-RU" dirty="0" smtClean="0"/>
              <a:t>позволяет  ребенку проиграть тревожащие для него ситуации, приобрести опыт успешного разрешения проблемы в моделируемой, фантазийной реальности.</a:t>
            </a:r>
          </a:p>
          <a:p>
            <a:r>
              <a:rPr lang="ru-RU" dirty="0" smtClean="0"/>
              <a:t>Подбираются фигурки людей, животных, сказочных персонажей, которые у конкретного ребенка ассоциируются с чувством страха и тревоги.</a:t>
            </a:r>
          </a:p>
          <a:p>
            <a:pPr>
              <a:buNone/>
            </a:pPr>
            <a:r>
              <a:rPr lang="ru-RU" b="1" dirty="0" smtClean="0"/>
              <a:t>  Подвижные игры</a:t>
            </a:r>
            <a:r>
              <a:rPr lang="ru-RU" dirty="0" smtClean="0"/>
              <a:t>:</a:t>
            </a:r>
          </a:p>
          <a:p>
            <a:r>
              <a:rPr lang="ru-RU" dirty="0" smtClean="0"/>
              <a:t>Игры с мячом, сражение на саблях, спрыгивание вниз на мат, быстрый бег с преодолением препятствий и т.п.</a:t>
            </a:r>
          </a:p>
          <a:p>
            <a:r>
              <a:rPr lang="ru-RU" dirty="0" smtClean="0"/>
              <a:t>Это позволяет:</a:t>
            </a:r>
          </a:p>
          <a:p>
            <a:pPr>
              <a:buNone/>
            </a:pPr>
            <a:r>
              <a:rPr lang="ru-RU" dirty="0" smtClean="0"/>
              <a:t>-снять эмоциональные зажимы; </a:t>
            </a:r>
          </a:p>
          <a:p>
            <a:pPr>
              <a:buNone/>
            </a:pPr>
            <a:r>
              <a:rPr lang="ru-RU" dirty="0" smtClean="0"/>
              <a:t>-преодолеть нерешительность, опасение,</a:t>
            </a:r>
          </a:p>
          <a:p>
            <a:pPr>
              <a:buNone/>
            </a:pPr>
            <a:r>
              <a:rPr lang="ru-RU" dirty="0" smtClean="0"/>
              <a:t> тревогу, закомплексованность.</a:t>
            </a:r>
          </a:p>
          <a:p>
            <a:endParaRPr lang="ru-RU" b="1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4286256"/>
            <a:ext cx="178595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8858280" cy="664371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Жестокое обращение с детьми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–это любые действия или бездействия со стороны родителей, лиц их заменяющих или других взрослых, в результате чего нарушается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здоровье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благополучие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ребенка или создаются условия, мешающие его оптимальному физическому или психическому развитию, ущемляются права и свобода (Т.Я. Сафонова).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85728"/>
            <a:ext cx="328614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186766" cy="571480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</a:rPr>
              <a:t>Гештальт-терапия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500042"/>
            <a:ext cx="9144000" cy="63579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Основной задачей в работе, является помощь ребенку в осознании того, что с ним происходит «здесь и сейчас». </a:t>
            </a:r>
          </a:p>
          <a:p>
            <a:pPr algn="ctr">
              <a:buNone/>
            </a:pPr>
            <a:r>
              <a:rPr lang="ru-RU" dirty="0" smtClean="0"/>
              <a:t>   </a:t>
            </a:r>
            <a:r>
              <a:rPr lang="ru-RU" dirty="0" err="1" smtClean="0"/>
              <a:t>Гештальт-техники</a:t>
            </a:r>
            <a:r>
              <a:rPr lang="ru-RU" dirty="0" smtClean="0"/>
              <a:t> используются с детьми от 5 лет: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принятие ответственности;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замена «не могу» на «не хочу»;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замена вопросов на утверждения;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незаконченные предложения;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«Я должен» и «Я хочу»;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«Пустой стул»;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«Я обижаюсь, я требую, я благодарен»;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фантазии;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невербальные упражнения;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упражнения на осознание настоящего;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упражнения на формирование уверенности в себе.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29642" cy="71435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Песочная терапия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714356"/>
            <a:ext cx="9001156" cy="614364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Это вариант </a:t>
            </a:r>
            <a:r>
              <a:rPr lang="ru-RU" dirty="0" err="1" smtClean="0"/>
              <a:t>игротерапии</a:t>
            </a:r>
            <a:r>
              <a:rPr lang="ru-RU" dirty="0" smtClean="0"/>
              <a:t>  и др. название «техника создания мира». Игра в песок позволяет психологу найти доступ во внутренний мир ребенка для разрешения личностных проблем через творчество и игру. </a:t>
            </a:r>
          </a:p>
          <a:p>
            <a:pPr>
              <a:buNone/>
            </a:pPr>
            <a:r>
              <a:rPr lang="ru-RU" dirty="0" smtClean="0"/>
              <a:t>      В качестве основных материалов используется песок, вода и миниатюрные фигурки. С их помощью детям предлагается создавать композиции, а после завершения работы с песком, ребенок дает название своему творению и рассказывает о нем психологу.</a:t>
            </a:r>
          </a:p>
          <a:p>
            <a:pPr hangingPunct="0">
              <a:buNone/>
            </a:pPr>
            <a:r>
              <a:rPr lang="ru-RU" dirty="0" smtClean="0"/>
              <a:t>      Применение песочной терапии предполагает следующие </a:t>
            </a:r>
            <a:r>
              <a:rPr lang="ru-RU" u="sng" dirty="0" smtClean="0"/>
              <a:t>стадии игры с песком: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u="sng" dirty="0" smtClean="0"/>
              <a:t>  «Хаос»;</a:t>
            </a:r>
          </a:p>
          <a:p>
            <a:pPr>
              <a:buFont typeface="Wingdings" pitchFamily="2" charset="2"/>
              <a:buChar char="ü"/>
            </a:pPr>
            <a:r>
              <a:rPr lang="ru-RU" u="sng" dirty="0" smtClean="0"/>
              <a:t>  «Борьба</a:t>
            </a:r>
            <a:r>
              <a:rPr lang="ru-RU" dirty="0" smtClean="0"/>
              <a:t>»;</a:t>
            </a:r>
          </a:p>
          <a:p>
            <a:pPr>
              <a:buFont typeface="Wingdings" pitchFamily="2" charset="2"/>
              <a:buChar char="ü"/>
            </a:pPr>
            <a:r>
              <a:rPr lang="ru-RU" u="sng" dirty="0" smtClean="0"/>
              <a:t>  «Гармония».     </a:t>
            </a:r>
            <a:endParaRPr lang="ru-RU" dirty="0"/>
          </a:p>
        </p:txBody>
      </p:sp>
      <p:pic>
        <p:nvPicPr>
          <p:cNvPr id="5" name="Picture 2" descr="C:\Documents and Settings\Ласточка\Рабочий стол\WP_20140403_00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4572008"/>
            <a:ext cx="2828442" cy="2124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186766" cy="71438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Релаксационные методы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0" y="357166"/>
            <a:ext cx="9144000" cy="6500834"/>
          </a:xfrm>
        </p:spPr>
        <p:txBody>
          <a:bodyPr>
            <a:normAutofit fontScale="40000" lnSpcReduction="20000"/>
          </a:bodyPr>
          <a:lstStyle/>
          <a:p>
            <a:pPr hangingPunct="0">
              <a:buNone/>
            </a:pPr>
            <a:r>
              <a:rPr lang="ru-RU" sz="3300" dirty="0" smtClean="0"/>
              <a:t>          </a:t>
            </a:r>
            <a:r>
              <a:rPr lang="ru-RU" sz="5000" dirty="0" smtClean="0"/>
              <a:t>Используется с целью помочь детям создать позитивные установки в отношении жизни. Визуализация включает как обучение детей релаксации, так и воспроизведение ситуаций, когда ребенок оказывается в сложных или опасных обстоятельствах и успешно с ними справляется. Психолог делает акцент на сильных качествах характера, которые проявляет ребенок, и на его позитивных установках, которые помогают в трудных ситуациях. Для формирования позитивной </a:t>
            </a:r>
            <a:r>
              <a:rPr lang="ru-RU" sz="5000" dirty="0" err="1" smtClean="0"/>
              <a:t>Я-концепции</a:t>
            </a:r>
            <a:r>
              <a:rPr lang="ru-RU" sz="5000" dirty="0" smtClean="0"/>
              <a:t> ребенка.</a:t>
            </a:r>
          </a:p>
          <a:p>
            <a:pPr algn="ctr" hangingPunct="0">
              <a:buNone/>
            </a:pPr>
            <a:r>
              <a:rPr lang="ru-RU" sz="5000" b="1" dirty="0" smtClean="0"/>
              <a:t>Техники используемые визуализации образа:</a:t>
            </a:r>
          </a:p>
          <a:p>
            <a:pPr hangingPunct="0">
              <a:buNone/>
            </a:pPr>
            <a:r>
              <a:rPr lang="ru-RU" sz="5000" dirty="0" smtClean="0"/>
              <a:t>1. Дыхательное упражнение. </a:t>
            </a:r>
          </a:p>
          <a:p>
            <a:pPr hangingPunct="0">
              <a:buNone/>
            </a:pPr>
            <a:r>
              <a:rPr lang="ru-RU" sz="5000" dirty="0" smtClean="0"/>
              <a:t>    Простая дыхательная техника позволяет изменить эмоциональное состояние ребенка от напряжения и тревоги к безмятежности и расслабленности.</a:t>
            </a:r>
          </a:p>
          <a:p>
            <a:pPr hangingPunct="0">
              <a:buNone/>
            </a:pPr>
            <a:r>
              <a:rPr lang="ru-RU" sz="5000" dirty="0" smtClean="0"/>
              <a:t>2. Упражнения с визуализацией образа. (например «Путешествие в лес», «Звездное небо»).</a:t>
            </a:r>
          </a:p>
          <a:p>
            <a:pPr hangingPunct="0">
              <a:buNone/>
            </a:pPr>
            <a:r>
              <a:rPr lang="ru-RU" sz="5000" dirty="0" smtClean="0"/>
              <a:t>     Упражнение направлено на достижение ребенком ощущения безмятежности и на осознание того, что с помощью воображения он может достичь желаемого состояния. Данное упражнение снимает напряжение, успокаивает детей.</a:t>
            </a:r>
          </a:p>
          <a:p>
            <a:pPr hangingPunct="0">
              <a:buNone/>
            </a:pPr>
            <a:r>
              <a:rPr lang="ru-RU" sz="5000" dirty="0" smtClean="0"/>
              <a:t>3. Визуализация эмоций.</a:t>
            </a:r>
          </a:p>
          <a:p>
            <a:pPr hangingPunct="0">
              <a:buNone/>
            </a:pPr>
            <a:r>
              <a:rPr lang="ru-RU" sz="5000" dirty="0" smtClean="0"/>
              <a:t>     Это упражнение помогает детям осознать свои негативные и позитивные эмоции; дает возможность заглянуть в себя, исследовать свое эмоциональное состояние, признать свои чувства и принять ответственность за них.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214290"/>
            <a:ext cx="8358246" cy="6259662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Превентивные</a:t>
            </a:r>
            <a:r>
              <a:rPr lang="ru-RU" dirty="0" smtClean="0"/>
              <a:t>  (предупреждающие)программы (тренинги) – носят образовательно-просветительский характер:</a:t>
            </a:r>
          </a:p>
          <a:p>
            <a:pPr>
              <a:buNone/>
            </a:pPr>
            <a:r>
              <a:rPr lang="ru-RU" dirty="0" smtClean="0"/>
              <a:t>-тренинги бесконфликтного общения;</a:t>
            </a:r>
          </a:p>
          <a:p>
            <a:pPr>
              <a:buNone/>
            </a:pPr>
            <a:r>
              <a:rPr lang="ru-RU" dirty="0" smtClean="0"/>
              <a:t>-тренинги толерантного общения,</a:t>
            </a:r>
          </a:p>
          <a:p>
            <a:pPr>
              <a:buNone/>
            </a:pPr>
            <a:r>
              <a:rPr lang="ru-RU" dirty="0" smtClean="0"/>
              <a:t> формирования новых стратегий </a:t>
            </a:r>
          </a:p>
          <a:p>
            <a:pPr>
              <a:buNone/>
            </a:pPr>
            <a:r>
              <a:rPr lang="ru-RU" dirty="0" smtClean="0"/>
              <a:t>взаимодействия с родителями;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-программа предотвращения вовлечения детей или подростков в насильственные ситуации, обучение самозащите в случаях сексуального  насилия;</a:t>
            </a:r>
          </a:p>
          <a:p>
            <a:pPr>
              <a:buNone/>
            </a:pPr>
            <a:r>
              <a:rPr lang="ru-RU" dirty="0" smtClean="0"/>
              <a:t>-программы личностного роста, нацеленные на коррекцию и развитие личности, преодолевающей трудности в самореализации.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1142984"/>
            <a:ext cx="2314579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214290"/>
            <a:ext cx="8429684" cy="6259662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Таблица  использования социально-психологических технологий при различных видах насилия</a:t>
            </a:r>
            <a:endParaRPr lang="ru-RU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3" y="1401814"/>
          <a:ext cx="8429682" cy="5276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9894"/>
                <a:gridCol w="2809894"/>
                <a:gridCol w="2809894"/>
              </a:tblGrid>
              <a:tr h="796415">
                <a:tc>
                  <a:txBody>
                    <a:bodyPr/>
                    <a:lstStyle/>
                    <a:p>
                      <a:r>
                        <a:rPr lang="ru-RU" dirty="0" smtClean="0"/>
                        <a:t>Вид насилия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Возраст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Технологии</a:t>
                      </a:r>
                      <a:endParaRPr lang="ru-RU" dirty="0"/>
                    </a:p>
                  </a:txBody>
                  <a:tcPr/>
                </a:tc>
              </a:tr>
              <a:tr h="90890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эмоциональное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Дошк</a:t>
                      </a:r>
                      <a:r>
                        <a:rPr lang="ru-RU" dirty="0" smtClean="0"/>
                        <a:t>.//</a:t>
                      </a:r>
                      <a:r>
                        <a:rPr lang="ru-RU" dirty="0" err="1" smtClean="0"/>
                        <a:t>мл.школ</a:t>
                      </a:r>
                      <a:r>
                        <a:rPr lang="ru-RU" dirty="0" smtClean="0"/>
                        <a:t>.</a:t>
                      </a:r>
                    </a:p>
                    <a:p>
                      <a:r>
                        <a:rPr lang="ru-RU" dirty="0" err="1" smtClean="0"/>
                        <a:t>Мл.школ</a:t>
                      </a:r>
                      <a:r>
                        <a:rPr lang="ru-RU" dirty="0" smtClean="0"/>
                        <a:t>.//подрост.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Игровая</a:t>
                      </a:r>
                    </a:p>
                    <a:p>
                      <a:r>
                        <a:rPr lang="ru-RU" dirty="0" err="1" smtClean="0"/>
                        <a:t>Когнитивно-поведенческая</a:t>
                      </a:r>
                      <a:endParaRPr lang="ru-RU" dirty="0"/>
                    </a:p>
                  </a:txBody>
                  <a:tcPr/>
                </a:tc>
              </a:tr>
              <a:tr h="1181577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физическое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Дошк</a:t>
                      </a:r>
                      <a:r>
                        <a:rPr lang="ru-RU" dirty="0" smtClean="0"/>
                        <a:t>.//</a:t>
                      </a:r>
                      <a:r>
                        <a:rPr lang="ru-RU" dirty="0" err="1" smtClean="0"/>
                        <a:t>мл.школ</a:t>
                      </a:r>
                      <a:r>
                        <a:rPr lang="ru-RU" dirty="0" smtClean="0"/>
                        <a:t>.</a:t>
                      </a:r>
                    </a:p>
                    <a:p>
                      <a:r>
                        <a:rPr lang="ru-RU" dirty="0" err="1" smtClean="0"/>
                        <a:t>Мл.школ</a:t>
                      </a:r>
                      <a:r>
                        <a:rPr lang="ru-RU" dirty="0" smtClean="0"/>
                        <a:t>.//подрост.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Музыкальная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Когнитивно-поведенческая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1181577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сексуальное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Дошк</a:t>
                      </a:r>
                      <a:r>
                        <a:rPr lang="ru-RU" dirty="0" smtClean="0"/>
                        <a:t>.//</a:t>
                      </a:r>
                      <a:r>
                        <a:rPr lang="ru-RU" dirty="0" err="1" smtClean="0"/>
                        <a:t>мл.школ</a:t>
                      </a:r>
                      <a:r>
                        <a:rPr lang="ru-RU" dirty="0" smtClean="0"/>
                        <a:t>.</a:t>
                      </a:r>
                    </a:p>
                    <a:p>
                      <a:r>
                        <a:rPr lang="ru-RU" dirty="0" err="1" smtClean="0"/>
                        <a:t>Мл.школ</a:t>
                      </a:r>
                      <a:r>
                        <a:rPr lang="ru-RU" dirty="0" smtClean="0"/>
                        <a:t>.//подрост.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Игровая</a:t>
                      </a:r>
                    </a:p>
                    <a:p>
                      <a:r>
                        <a:rPr lang="ru-RU" dirty="0" err="1" smtClean="0"/>
                        <a:t>арттерапия</a:t>
                      </a:r>
                      <a:endParaRPr lang="ru-RU" dirty="0"/>
                    </a:p>
                  </a:txBody>
                  <a:tcPr/>
                </a:tc>
              </a:tr>
              <a:tr h="1181577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комплексное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Дошк</a:t>
                      </a:r>
                      <a:r>
                        <a:rPr lang="ru-RU" dirty="0" smtClean="0"/>
                        <a:t>.//</a:t>
                      </a:r>
                      <a:r>
                        <a:rPr lang="ru-RU" dirty="0" err="1" smtClean="0"/>
                        <a:t>мл.школ</a:t>
                      </a:r>
                      <a:r>
                        <a:rPr lang="ru-RU" dirty="0" smtClean="0"/>
                        <a:t>.</a:t>
                      </a:r>
                    </a:p>
                    <a:p>
                      <a:r>
                        <a:rPr lang="ru-RU" dirty="0" err="1" smtClean="0"/>
                        <a:t>Мл.школ</a:t>
                      </a:r>
                      <a:r>
                        <a:rPr lang="ru-RU" dirty="0" smtClean="0"/>
                        <a:t>.//подрост.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Игровая</a:t>
                      </a:r>
                    </a:p>
                    <a:p>
                      <a:r>
                        <a:rPr lang="ru-RU" dirty="0" err="1" smtClean="0"/>
                        <a:t>арттерапия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000232" y="4214818"/>
            <a:ext cx="6929486" cy="242889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 перечисленные технологии не следует рассматривать как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жесткий алгоритм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помощь ребенку, пострадавшему  от насилия и жестокого обращения, следует рассматривать как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искусство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которое рождается в сотрудничестве с конкретным ребенком.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14290"/>
            <a:ext cx="500066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285728"/>
            <a:ext cx="8501122" cy="618822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Насилие над ребенком 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физическое, психологическое, социальное воздействие на человека (ребенка) со стороны другого человека (ребенка или взрослого), семьи, группы или государства, вынуждающее его прерывать значимую деятельность и исполнять другую, противоречащую ей, либо угрожающее его физическому или психологическому здоровью и целостности.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 по Е.Н.Волковой )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Насилие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любая форма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взаимоотношений,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направленная на установление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или удержание контроля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силой над другим человеком.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643314"/>
            <a:ext cx="364333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65403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Виды жестокого обращения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928670"/>
            <a:ext cx="8429684" cy="5715040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2800" dirty="0" smtClean="0"/>
              <a:t>пренебрежение  основными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нуждами ребенка,</a:t>
            </a:r>
          </a:p>
          <a:p>
            <a:pPr algn="ctr">
              <a:buFont typeface="Wingdings" pitchFamily="2" charset="2"/>
              <a:buChar char="v"/>
            </a:pPr>
            <a:r>
              <a:rPr lang="ru-RU" sz="2800" dirty="0" smtClean="0"/>
              <a:t>эмоциональное насилие,</a:t>
            </a:r>
          </a:p>
          <a:p>
            <a:pPr algn="ctr">
              <a:buFont typeface="Wingdings" pitchFamily="2" charset="2"/>
              <a:buChar char="v"/>
            </a:pPr>
            <a:r>
              <a:rPr lang="ru-RU" sz="2800" dirty="0" smtClean="0"/>
              <a:t>психологическое насилие,</a:t>
            </a:r>
          </a:p>
          <a:p>
            <a:pPr algn="ctr">
              <a:buFont typeface="Wingdings" pitchFamily="2" charset="2"/>
              <a:buChar char="v"/>
            </a:pPr>
            <a:r>
              <a:rPr lang="ru-RU" sz="2800" dirty="0" smtClean="0"/>
              <a:t>физическое насилие,</a:t>
            </a:r>
          </a:p>
          <a:p>
            <a:pPr algn="ctr">
              <a:buFont typeface="Wingdings" pitchFamily="2" charset="2"/>
              <a:buChar char="v"/>
            </a:pPr>
            <a:r>
              <a:rPr lang="ru-RU" sz="2800" dirty="0" smtClean="0"/>
              <a:t>сексуальное насилие.</a:t>
            </a:r>
          </a:p>
          <a:p>
            <a:pPr algn="ctr">
              <a:buNone/>
            </a:pPr>
            <a:endParaRPr lang="ru-RU" sz="2800" dirty="0" smtClean="0"/>
          </a:p>
          <a:p>
            <a:pPr>
              <a:buFont typeface="Wingdings" pitchFamily="2" charset="2"/>
              <a:buChar char="Ø"/>
            </a:pPr>
            <a:r>
              <a:rPr lang="ru-RU" sz="2600" i="1" dirty="0" smtClean="0"/>
              <a:t>Любая форма  семейного насилия над детьми требует обязательного вмешательства специалистов в кризисную ситуацию семьи </a:t>
            </a:r>
            <a:r>
              <a:rPr lang="ru-RU" sz="2600" b="1" dirty="0" smtClean="0"/>
              <a:t>(интервенцию).</a:t>
            </a:r>
          </a:p>
          <a:p>
            <a:endParaRPr lang="ru-RU" sz="2600" dirty="0" smtClean="0"/>
          </a:p>
          <a:p>
            <a:pPr>
              <a:buFont typeface="Wingdings" pitchFamily="2" charset="2"/>
              <a:buChar char="v"/>
            </a:pPr>
            <a:endParaRPr lang="ru-RU" sz="2800" dirty="0" smtClean="0"/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42852"/>
            <a:ext cx="8429684" cy="64739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Технология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от греческого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techne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искусство»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«мастерство»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+ греческое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logos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«слово») -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совокупность методов, форм и способов изменения состояний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Технология сопровождения ребенка, подвергшегося жестокому обращению и насилию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это система воздействий на пострадавших от насилия с целью нормализации процессов социального включения, адаптации, помощи и поддержки в преодолении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постравматических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синдромов.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214290"/>
            <a:ext cx="8715436" cy="625966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Цель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работы с детьми, подвергшихся жестокому обращению, – создать условия для преодоления у ребенка психологических последствий перенесенного им насилия.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Последствиями жестокого обращения </a:t>
            </a:r>
            <a:r>
              <a:rPr lang="ru-RU" dirty="0" smtClean="0"/>
              <a:t>являются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нарушения  общего уровня развития  личности ребенка, затрагивают его эмоциональную, когнитивную, поведенческую сферы.</a:t>
            </a:r>
          </a:p>
          <a:p>
            <a:pPr>
              <a:buNone/>
            </a:pPr>
            <a:r>
              <a:rPr lang="ru-RU" b="1" dirty="0" err="1" smtClean="0">
                <a:solidFill>
                  <a:srgbClr val="C00000"/>
                </a:solidFill>
              </a:rPr>
              <a:t>Постравматический</a:t>
            </a:r>
            <a:r>
              <a:rPr lang="ru-RU" b="1" dirty="0" smtClean="0">
                <a:solidFill>
                  <a:srgbClr val="C00000"/>
                </a:solidFill>
              </a:rPr>
              <a:t> синдром </a:t>
            </a:r>
            <a:r>
              <a:rPr lang="ru-RU" dirty="0" smtClean="0"/>
              <a:t>характеризуется:</a:t>
            </a:r>
          </a:p>
          <a:p>
            <a:pPr>
              <a:buNone/>
            </a:pPr>
            <a:r>
              <a:rPr lang="ru-RU" dirty="0" smtClean="0"/>
              <a:t>-невротическими проявлениями (например, нарушение сна, кошмары);</a:t>
            </a:r>
          </a:p>
          <a:p>
            <a:pPr>
              <a:buNone/>
            </a:pPr>
            <a:r>
              <a:rPr lang="ru-RU" dirty="0" smtClean="0"/>
              <a:t>-навязчивыми воспоминаниями о случившемся;</a:t>
            </a:r>
          </a:p>
          <a:p>
            <a:pPr>
              <a:buNone/>
            </a:pPr>
            <a:r>
              <a:rPr lang="ru-RU" dirty="0" smtClean="0"/>
              <a:t>-страхами;</a:t>
            </a:r>
          </a:p>
          <a:p>
            <a:pPr>
              <a:buNone/>
            </a:pPr>
            <a:r>
              <a:rPr lang="ru-RU" dirty="0" smtClean="0"/>
              <a:t>-выраженными колебаниями настроения с плаксивостью;</a:t>
            </a:r>
          </a:p>
          <a:p>
            <a:pPr>
              <a:buNone/>
            </a:pPr>
            <a:r>
              <a:rPr lang="ru-RU" dirty="0" smtClean="0"/>
              <a:t>-депрессивными состояниями(снижение работоспособности, несвойственная ранее возбудимость, ранимость, плаксивость, замкнутость и т.п.).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Технологии  социально-психологического сопровождения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жертв насилия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500174"/>
            <a:ext cx="8358246" cy="497377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подразумевают совокупность </a:t>
            </a:r>
            <a:r>
              <a:rPr lang="ru-RU" b="1" dirty="0" smtClean="0"/>
              <a:t>индивидуальных</a:t>
            </a:r>
            <a:r>
              <a:rPr lang="ru-RU" dirty="0" smtClean="0"/>
              <a:t> и </a:t>
            </a:r>
            <a:r>
              <a:rPr lang="ru-RU" b="1" dirty="0" smtClean="0"/>
              <a:t>групповых</a:t>
            </a:r>
            <a:r>
              <a:rPr lang="ru-RU" dirty="0" smtClean="0"/>
              <a:t> форм работы.</a:t>
            </a:r>
            <a:endParaRPr lang="ru-RU" b="1" dirty="0" smtClean="0"/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Консультирование </a:t>
            </a:r>
            <a:r>
              <a:rPr lang="ru-RU" dirty="0" smtClean="0"/>
              <a:t>(беседа, интервью) – вербальный метод, наиболее трудоемкий, направленный на изменение отношения собеседника к внутреннему миру, позволяющий создать альтернативные варианты действий, переживаний, мыслей, чувств собеседника, изменить отношение к происходящему.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4572008"/>
            <a:ext cx="285752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58204" cy="8572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Общие правила консультативной помощи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85794"/>
            <a:ext cx="8186766" cy="5688158"/>
          </a:xfrm>
        </p:spPr>
        <p:txBody>
          <a:bodyPr>
            <a:normAutofit fontScale="92500" lnSpcReduction="10000"/>
          </a:bodyPr>
          <a:lstStyle/>
          <a:p>
            <a:pPr hangingPunct="0"/>
            <a:r>
              <a:rPr lang="ru-RU" dirty="0" smtClean="0"/>
              <a:t>Внимательно выслушивать ребенка.</a:t>
            </a:r>
          </a:p>
          <a:p>
            <a:pPr hangingPunct="0"/>
            <a:r>
              <a:rPr lang="ru-RU" dirty="0" smtClean="0"/>
              <a:t>Сверяться с ребенком, понимает ли взрослый смысл используемых ребенком слов, и наоборот.</a:t>
            </a:r>
          </a:p>
          <a:p>
            <a:r>
              <a:rPr lang="ru-RU" dirty="0" smtClean="0"/>
              <a:t>Установить максимально возможные доверительные, поддерживающие отношения между консультантом и ребенком.</a:t>
            </a:r>
          </a:p>
          <a:p>
            <a:r>
              <a:rPr lang="ru-RU" dirty="0" smtClean="0"/>
              <a:t>Консультирование лучше проводить в игровой или релаксационной комнате.</a:t>
            </a:r>
          </a:p>
          <a:p>
            <a:r>
              <a:rPr lang="ru-RU" dirty="0" smtClean="0"/>
              <a:t>Использовать куклы, игрушки, разнообразные художественные средства, которые помогают ребенку рассказать, что с ним произошло.</a:t>
            </a:r>
          </a:p>
          <a:p>
            <a:r>
              <a:rPr lang="ru-RU" dirty="0" smtClean="0"/>
              <a:t>Во время беседы уделять внимание, прежде всего самому ребенку, анализу его эмоционального самочувствия и психологического состояния.</a:t>
            </a:r>
          </a:p>
          <a:p>
            <a:r>
              <a:rPr lang="ru-RU" dirty="0" smtClean="0"/>
              <a:t>Во время беседы присутствие  родителей или лиц, осуществляющих воспитание ребенка нецелесообразно.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14290"/>
            <a:ext cx="7467600" cy="6259662"/>
          </a:xfrm>
        </p:spPr>
        <p:txBody>
          <a:bodyPr>
            <a:normAutofit lnSpcReduction="10000"/>
          </a:bodyPr>
          <a:lstStyle/>
          <a:p>
            <a:pPr algn="ctr" hangingPunct="0">
              <a:buNone/>
            </a:pPr>
            <a:r>
              <a:rPr lang="ru-RU" b="1" dirty="0" smtClean="0"/>
              <a:t>Общие темы консультаций:</a:t>
            </a:r>
          </a:p>
          <a:p>
            <a:pPr hangingPunct="0"/>
            <a:r>
              <a:rPr lang="ru-RU" dirty="0" smtClean="0"/>
              <a:t>Обсуждать на примерах, что такое «хорошие» и «плохие» прикосновения.</a:t>
            </a:r>
          </a:p>
          <a:p>
            <a:pPr hangingPunct="0"/>
            <a:r>
              <a:rPr lang="ru-RU" dirty="0" smtClean="0"/>
              <a:t>Обсуждать права ребенка, кто может до него дотрагиваться и кому не стоит этого позволять; кого ребенок имеет право трогать сам.</a:t>
            </a:r>
          </a:p>
          <a:p>
            <a:pPr hangingPunct="0"/>
            <a:r>
              <a:rPr lang="ru-RU" dirty="0" smtClean="0"/>
              <a:t>Объяснять ребенку, что «нехорошие» прикосновения могут исходить от близких людей.</a:t>
            </a:r>
          </a:p>
          <a:p>
            <a:pPr hangingPunct="0"/>
            <a:r>
              <a:rPr lang="ru-RU" dirty="0" smtClean="0"/>
              <a:t>Обучать ребенка говорить «нет» при попытках «нехороших» прикосновений.</a:t>
            </a:r>
          </a:p>
          <a:p>
            <a:pPr hangingPunct="0"/>
            <a:r>
              <a:rPr lang="ru-RU" dirty="0" smtClean="0"/>
              <a:t>Обсуждать с ребенком необходимость рассказывать взрослым о любых инцидентах, которые его смущают и вызывают неловкость. Убедить в том, что его никто ни в чем не будет обвинять.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815</TotalTime>
  <Words>1818</Words>
  <Application>Microsoft Office PowerPoint</Application>
  <PresentationFormat>Экран (4:3)</PresentationFormat>
  <Paragraphs>191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Эркер</vt:lpstr>
      <vt:lpstr>Формы и методы реабилитационной работы с н/летними, подвергшимися жестокому обращению и насилию</vt:lpstr>
      <vt:lpstr>Слайд 2</vt:lpstr>
      <vt:lpstr>Слайд 3</vt:lpstr>
      <vt:lpstr>Виды жестокого обращения</vt:lpstr>
      <vt:lpstr>Слайд 5</vt:lpstr>
      <vt:lpstr>Слайд 6</vt:lpstr>
      <vt:lpstr>Технологии  социально-психологического сопровождения  жертв насилия</vt:lpstr>
      <vt:lpstr>  Общие правила консультативной помощи </vt:lpstr>
      <vt:lpstr>Слайд 9</vt:lpstr>
      <vt:lpstr>Методика «Коробочка, или сумка чувств»</vt:lpstr>
      <vt:lpstr>Арттерапевтические технологии </vt:lpstr>
      <vt:lpstr>Метод «Проективный рисунок»</vt:lpstr>
      <vt:lpstr>Слайд 13</vt:lpstr>
      <vt:lpstr>Музыкотерапия</vt:lpstr>
      <vt:lpstr>Слайд 15</vt:lpstr>
      <vt:lpstr>Театротерапия</vt:lpstr>
      <vt:lpstr>Игровые технологии</vt:lpstr>
      <vt:lpstr>Оснащение игровой комнаты</vt:lpstr>
      <vt:lpstr>Слайд 19</vt:lpstr>
      <vt:lpstr>Гештальт-терапия</vt:lpstr>
      <vt:lpstr>Песочная терапия</vt:lpstr>
      <vt:lpstr>Релаксационные методы</vt:lpstr>
      <vt:lpstr>Слайд 23</vt:lpstr>
      <vt:lpstr>Слайд 24</vt:lpstr>
      <vt:lpstr>Слайд 25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Формы и методы реабиллитационной работы с н/летними, подвергшимися жестокому обращению и насилию</dc:title>
  <dc:creator>user</dc:creator>
  <cp:lastModifiedBy>CSPSD_17</cp:lastModifiedBy>
  <cp:revision>91</cp:revision>
  <dcterms:created xsi:type="dcterms:W3CDTF">2014-04-28T05:20:23Z</dcterms:created>
  <dcterms:modified xsi:type="dcterms:W3CDTF">2014-06-10T09:14:35Z</dcterms:modified>
</cp:coreProperties>
</file>